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Salam hormat para pimpinan yayasan, rektorat, dan direksi korporasi. Slide ini membuka pengantar kemitraan strategis bersama PRADIKTIF Writing &amp; Publishing di bawah naungan PT PRISMA DIGITAL KREATIF. Kami hadir sebagai strategic partner untuk menjaga kemurnian gagasan, merawat reputasi intelektual, dan mengonversi riset atau rekam jejak menjadi karya abadi berbobot data.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Pada slide kedua ini, kami memaparkan anatomi masalah yang kerap diabaikan oleh lembaga: biaya diam akibat pembiaran. Pertama, maraknya teks AI generik yang merusak reputasi akademik. Kedua, hilangnya memori kelembagaan puluhan tahun karena tidak dibukukan secara resmi. Ketiga, proposal jutaan hingga miliaran rupiah yang gugur di meja evaluasi karena tidak didukung pemodelan finansial dan argumentasi data yang tajam.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Untuk menjawab seluruh kebutuhan tersebut, PRADIKTIF mengoperasikan tiga divisi terpadu. Divisi Pertama melayani penerbitan buku fisik dan digital dengan standar grafika tinggi. Divisi Kedua menangani strategic copywriting, proposal bisnis bernilai miliaran, dan laporan tahunan berbasis data analitis. Divisi Ketiga mengawal publikasi opini kepemimpinan pemikiran serta advertorial di jaringan media massa nasional.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Skenario pertama ditujukan untuk yayasan pendidikan, pesantren, dan entitas sosial keagamaan. Tantangan terbesar yayasan adalah dokumentasi sejarah dan memoar pendiri yang kerap tercecer. Kami menghadirkan solusi kurasi mendalam, menyusun biografi bernas, dan mencetaknya dalam edisi hardcover kolektor jilid jahit benang yang dapat bertahan puluhan tahun sebagai warisan luhur.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Skenario kedua ditujukan bagi universitas, dekanat fakultas, dan periset. Banyak riset luar biasa mengendap di perpustakaan tanpa dikonversi menjadi buku ber-ISBN karena keterbatasan waktu penulisan ulang. Kami membantu konversi naskah riset menjadi monograf berstandar angka kredit dosen (KUM), lengkap dengan audit Turnitin rendah dan sitasi aktif terverifikasi.</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Skenario ketiga melayani entitas korporasi, BUMN, dan divisi CSR/ESG. Korporasi membutuhkan dokumen posisi yang tidak hanya rapi, namun memiliki daya dorong komersial dan legitimasi publik. Kami menyusun buku dampak keberlanjutan, white paper industri, serta materi tender bernilai tinggi yang diperkuat publikasi media nasional.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Inilah gerbang penjamin mutu kami: empat tahap verifikasi editorial terpadu. Dimulai dari audit keabsahan data primer, dilanjutkan purifikasi naskah manusiawi anti-AI slop, rekayasa tipografi tata letak berstandar internasional, hingga penyelesaian tuntas legalitas ISBN dan deposit perpustakaan.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Kepercayaan klien berdiri di atas dua pilar kokoh: keahlian intelektual kurator utama dan kepastian badan hukum resmi. Karya Anda dipimpin langsung oleh Muhammad Khoiruzzadittaqwa, S.Pd. dengan rekam jejak riset kuantitatif dan publikasi terdaftar ORCID. Di sisi legalitas, seluruh transaksi dan kerahasiaan data dilindungi oleh payung hukum PT PRISMA DIGITAL KREATIF ber-NIB dan terdaftar di Kominfo.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Kami menyediakan empat skema kemitraan yang dapat disesuaikan dengan anggaran lembaga Anda. Mulai dari penugasan proyek ad-hoc mandiri, audit awal diagnostic blueprint, payung MoU kemitraan tahunan, hingga skema sponsorship CSR. Seluruh transaksi dapat menggunakan transfer rekening giro korporasi dengan SPK ber-e-Meterai, maupun opsi rekening bersama escrow resmi.</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Sebagai penutup, kami mengundang bapak dan ibu pimpinan untuk berdialog secara santun dan asinkron. Cukup sampaikan gambaran ringkas melalui formulir brief di https://ilmify.id/brief/ atau hubungi jalur WhatsApp kurator utama kami. Kami siap menyiapkan dokumen ruang lingkup dan rancangan kerja yang presisi bagi institusi Anda. Terima kasih atas kehormatan dan waktunya.</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548640"/>
            <a:ext cx="11094415" cy="5760720"/>
          </a:xfrm>
          <a:prstGeom prst="rect">
            <a:avLst/>
          </a:prstGeom>
          <a:no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731520" y="731520"/>
            <a:ext cx="10728655" cy="53949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1645920"/>
            <a:ext cx="9966960" cy="3474720"/>
          </a:xfrm>
          <a:prstGeom prst="rect">
            <a:avLst/>
          </a:prstGeom>
          <a:noFill/>
        </p:spPr>
        <p:txBody>
          <a:bodyPr wrap="square">
            <a:spAutoFit/>
          </a:bodyPr>
          <a:lstStyle/>
          <a:p>
            <a:pPr>
              <a:defRPr sz="1100" b="1">
                <a:solidFill>
                  <a:srgbClr val="C5A059"/>
                </a:solidFill>
                <a:latin typeface="Inter"/>
              </a:defRPr>
            </a:pPr>
            <a:r>
              <a:t>PROPOSAL KEMITRAAN LEMBAGA &amp; EXECUTIVE PITCH DECK</a:t>
            </a:r>
          </a:p>
          <a:p>
            <a:pPr>
              <a:spcBef>
                <a:spcPts val="1200"/>
              </a:spcBef>
              <a:defRPr sz="3800" b="1">
                <a:solidFill>
                  <a:srgbClr val="FFFFFF"/>
                </a:solidFill>
                <a:latin typeface="Cinzel"/>
              </a:defRPr>
            </a:pPr>
            <a:r>
              <a:t>PRADIKTIF WRITING &amp; PUBLISHING</a:t>
            </a:r>
          </a:p>
          <a:p>
            <a:pPr>
              <a:spcBef>
                <a:spcPts val="1000"/>
              </a:spcBef>
              <a:defRPr sz="1500">
                <a:solidFill>
                  <a:srgbClr val="E5C98F"/>
                </a:solidFill>
                <a:latin typeface="Inter"/>
              </a:defRPr>
            </a:pPr>
            <a:r>
              <a:t>Kemitraan Strategis Penerbitan Buku Kanonikal, Kurasi Riset Akademik, dan Rekayasa Narasi Otoritas Publik</a:t>
            </a:r>
          </a:p>
          <a:p>
            <a:pPr>
              <a:spcBef>
                <a:spcPts val="3600"/>
              </a:spcBef>
              <a:defRPr sz="1000">
                <a:solidFill>
                  <a:srgbClr val="94A3B8"/>
                </a:solidFill>
                <a:latin typeface="Inter"/>
              </a:defRPr>
            </a:pPr>
            <a:r>
              <a:t>Payung Hukum: PT PRISMA DIGITAL KREATIF (KBLI 73100, NIB: 1801250039976, TDPSE Kominfo)  |  Domain: ilmify.id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ANATOMI RISIKO &amp; BIAYA DIAM</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Tiga Bahaya Laten yang Mengancam Reputasi Lembaga</a:t>
            </a:r>
          </a:p>
          <a:p>
            <a:pPr>
              <a:spcBef>
                <a:spcPts val="400"/>
              </a:spcBef>
              <a:defRPr sz="1200">
                <a:solidFill>
                  <a:srgbClr val="94A3B8"/>
                </a:solidFill>
                <a:latin typeface="Inter"/>
              </a:defRPr>
            </a:pPr>
            <a:r>
              <a:t>Kegagalan komunikasi intelektual bukan karena kekurangan ide, melainkan ketiadaan kurasi empiris.</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02 / 10</a:t>
            </a:r>
          </a:p>
        </p:txBody>
      </p:sp>
      <p:sp>
        <p:nvSpPr>
          <p:cNvPr id="6" name="Rectangle 5"/>
          <p:cNvSpPr/>
          <p:nvPr/>
        </p:nvSpPr>
        <p:spPr>
          <a:xfrm>
            <a:off x="7315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RISIKO I</a:t>
            </a:r>
          </a:p>
          <a:p>
            <a:pPr>
              <a:spcBef>
                <a:spcPts val="800"/>
              </a:spcBef>
              <a:defRPr sz="1500" b="1">
                <a:solidFill>
                  <a:srgbClr val="FFFFFF"/>
                </a:solidFill>
                <a:latin typeface="Cinzel"/>
              </a:defRPr>
            </a:pPr>
            <a:r>
              <a:t>Liabilitas Teks AI Slop &amp; Naskah Sintetis</a:t>
            </a:r>
          </a:p>
          <a:p>
            <a:pPr>
              <a:spcBef>
                <a:spcPts val="1400"/>
              </a:spcBef>
              <a:defRPr sz="1100">
                <a:solidFill>
                  <a:srgbClr val="D0D7DE"/>
                </a:solidFill>
                <a:latin typeface="Inter"/>
              </a:defRPr>
            </a:pPr>
            <a:r>
              <a:t>Naskah buku atau laporan yang dirakit instan oleh mesin AI menghasilkan halusinasi data, klise hampa, dan kalimat berputar-putar. Mengikis wibawa intelektual lembaga dan dapat memicu tuntutan integritas akademik fatal.</a:t>
            </a:r>
          </a:p>
        </p:txBody>
      </p:sp>
      <p:sp>
        <p:nvSpPr>
          <p:cNvPr id="7" name="Rectangle 6"/>
          <p:cNvSpPr/>
          <p:nvPr/>
        </p:nvSpPr>
        <p:spPr>
          <a:xfrm>
            <a:off x="43891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RISIKO II</a:t>
            </a:r>
          </a:p>
          <a:p>
            <a:pPr>
              <a:spcBef>
                <a:spcPts val="800"/>
              </a:spcBef>
              <a:defRPr sz="1500" b="1">
                <a:solidFill>
                  <a:srgbClr val="FFFFFF"/>
                </a:solidFill>
                <a:latin typeface="Cinzel"/>
              </a:defRPr>
            </a:pPr>
            <a:r>
              <a:t>Hutang Warisan Intelektual (Institutional Amnesia)</a:t>
            </a:r>
          </a:p>
          <a:p>
            <a:pPr>
              <a:spcBef>
                <a:spcPts val="1400"/>
              </a:spcBef>
              <a:defRPr sz="1100">
                <a:solidFill>
                  <a:srgbClr val="D0D7DE"/>
                </a:solidFill>
                <a:latin typeface="Inter"/>
              </a:defRPr>
            </a:pPr>
            <a:r>
              <a:t>Perjuangan pendiri yayasan, kurikulum puluhan tahun, dan kekayaan riset lapangan hilang begitu saja karena tercecer dalam catatan lepas tanpa pernah dibukukan secara kanonikal dengan legalitas ISBN resmi.</a:t>
            </a:r>
          </a:p>
        </p:txBody>
      </p:sp>
      <p:sp>
        <p:nvSpPr>
          <p:cNvPr id="8" name="Rectangle 7"/>
          <p:cNvSpPr/>
          <p:nvPr/>
        </p:nvSpPr>
        <p:spPr>
          <a:xfrm>
            <a:off x="80467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RISIKO III</a:t>
            </a:r>
          </a:p>
          <a:p>
            <a:pPr>
              <a:spcBef>
                <a:spcPts val="800"/>
              </a:spcBef>
              <a:defRPr sz="1500" b="1">
                <a:solidFill>
                  <a:srgbClr val="FFFFFF"/>
                </a:solidFill>
                <a:latin typeface="Cinzel"/>
              </a:defRPr>
            </a:pPr>
            <a:r>
              <a:t>85% Penolakan Senyap Proposal Kemitraan</a:t>
            </a:r>
          </a:p>
          <a:p>
            <a:pPr>
              <a:spcBef>
                <a:spcPts val="1400"/>
              </a:spcBef>
              <a:defRPr sz="1100">
                <a:solidFill>
                  <a:srgbClr val="D0D7DE"/>
                </a:solidFill>
                <a:latin typeface="Inter"/>
              </a:defRPr>
            </a:pPr>
            <a:r>
              <a:t>Proposal hibah, kemitraan CSR, dan dokumen tender gagal meyakinkan dewan penilai karena narasi yang mengambang tanpa pemodelan finansial 5 tahun, ketiadaan matriks risiko empiris, dan tata letak grafis amatir.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ARSITEKTUR LAYANAN TERPADU</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Tiga Divisi Spesialisasi: House of Words</a:t>
            </a:r>
          </a:p>
          <a:p>
            <a:pPr>
              <a:spcBef>
                <a:spcPts val="400"/>
              </a:spcBef>
              <a:defRPr sz="1200">
                <a:solidFill>
                  <a:srgbClr val="94A3B8"/>
                </a:solidFill>
                <a:latin typeface="Inter"/>
              </a:defRPr>
            </a:pPr>
            <a:r>
              <a:t>Integrasi lintas disiplin antara ketelitian riset matematika empiris, kepatuhan editorial, dan daya jangkau media.</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03 / 10</a:t>
            </a:r>
          </a:p>
        </p:txBody>
      </p:sp>
      <p:sp>
        <p:nvSpPr>
          <p:cNvPr id="6" name="Rectangle 5"/>
          <p:cNvSpPr/>
          <p:nvPr/>
        </p:nvSpPr>
        <p:spPr>
          <a:xfrm>
            <a:off x="7315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DIVISI I</a:t>
            </a:r>
          </a:p>
          <a:p>
            <a:pPr>
              <a:spcBef>
                <a:spcPts val="800"/>
              </a:spcBef>
              <a:defRPr sz="1500" b="1">
                <a:solidFill>
                  <a:srgbClr val="FFFFFF"/>
                </a:solidFill>
                <a:latin typeface="Cinzel"/>
              </a:defRPr>
            </a:pPr>
            <a:r>
              <a:t>Penerbitan Buku &amp; Karya Akademik</a:t>
            </a:r>
          </a:p>
          <a:p>
            <a:pPr>
              <a:spcBef>
                <a:spcPts val="800"/>
              </a:spcBef>
              <a:defRPr sz="1050">
                <a:solidFill>
                  <a:srgbClr val="D0D7DE"/>
                </a:solidFill>
                <a:latin typeface="Inter"/>
              </a:defRPr>
            </a:pPr>
            <a:r>
              <a:t>- Monograf keilmuan berbobot rujukan primer</a:t>
            </a:r>
          </a:p>
          <a:p>
            <a:pPr>
              <a:spcBef>
                <a:spcPts val="800"/>
              </a:spcBef>
              <a:defRPr sz="1050">
                <a:solidFill>
                  <a:srgbClr val="D0D7DE"/>
                </a:solidFill>
                <a:latin typeface="Inter"/>
              </a:defRPr>
            </a:pPr>
            <a:r>
              <a:t>- Biografi, memoar tokoh pendiri, &amp; sejarah lembaga</a:t>
            </a:r>
          </a:p>
          <a:p>
            <a:pPr>
              <a:spcBef>
                <a:spcPts val="800"/>
              </a:spcBef>
              <a:defRPr sz="1050">
                <a:solidFill>
                  <a:srgbClr val="D0D7DE"/>
                </a:solidFill>
                <a:latin typeface="Inter"/>
              </a:defRPr>
            </a:pPr>
            <a:r>
              <a:t>- Buku putih (White Paper) kebijakan publik</a:t>
            </a:r>
          </a:p>
          <a:p>
            <a:pPr>
              <a:spcBef>
                <a:spcPts val="800"/>
              </a:spcBef>
              <a:defRPr sz="1050">
                <a:solidFill>
                  <a:srgbClr val="D0D7DE"/>
                </a:solidFill>
                <a:latin typeface="Inter"/>
              </a:defRPr>
            </a:pPr>
            <a:r>
              <a:t>- Jilid jahit benang Smyth 180 derajat &amp; Hardcover kolektor</a:t>
            </a:r>
          </a:p>
          <a:p>
            <a:pPr>
              <a:spcBef>
                <a:spcPts val="800"/>
              </a:spcBef>
              <a:defRPr sz="1050">
                <a:solidFill>
                  <a:srgbClr val="D0D7DE"/>
                </a:solidFill>
                <a:latin typeface="Inter"/>
              </a:defRPr>
            </a:pPr>
            <a:r>
              <a:t>- Fasilitasi legalitas ISBN resmi &amp; deposit perpustakaan</a:t>
            </a:r>
          </a:p>
        </p:txBody>
      </p:sp>
      <p:sp>
        <p:nvSpPr>
          <p:cNvPr id="7" name="Rectangle 6"/>
          <p:cNvSpPr/>
          <p:nvPr/>
        </p:nvSpPr>
        <p:spPr>
          <a:xfrm>
            <a:off x="43891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DIVISI II</a:t>
            </a:r>
          </a:p>
          <a:p>
            <a:pPr>
              <a:spcBef>
                <a:spcPts val="800"/>
              </a:spcBef>
              <a:defRPr sz="1500" b="1">
                <a:solidFill>
                  <a:srgbClr val="FFFFFF"/>
                </a:solidFill>
                <a:latin typeface="Cinzel"/>
              </a:defRPr>
            </a:pPr>
            <a:r>
              <a:t>Digital Branding &amp; Strategic Copywriting</a:t>
            </a:r>
          </a:p>
          <a:p>
            <a:pPr>
              <a:spcBef>
                <a:spcPts val="800"/>
              </a:spcBef>
              <a:defRPr sz="1050">
                <a:solidFill>
                  <a:srgbClr val="D0D7DE"/>
                </a:solidFill>
                <a:latin typeface="Inter"/>
              </a:defRPr>
            </a:pPr>
            <a:r>
              <a:t>- Landing page &amp; sales page konversi tinggi</a:t>
            </a:r>
          </a:p>
          <a:p>
            <a:pPr>
              <a:spcBef>
                <a:spcPts val="800"/>
              </a:spcBef>
              <a:defRPr sz="1050">
                <a:solidFill>
                  <a:srgbClr val="D0D7DE"/>
                </a:solidFill>
                <a:latin typeface="Inter"/>
              </a:defRPr>
            </a:pPr>
            <a:r>
              <a:t>- Pemodelan finansial 5 tahun &amp; proposal tender B2B</a:t>
            </a:r>
          </a:p>
          <a:p>
            <a:pPr>
              <a:spcBef>
                <a:spcPts val="800"/>
              </a:spcBef>
              <a:defRPr sz="1050">
                <a:solidFill>
                  <a:srgbClr val="D0D7DE"/>
                </a:solidFill>
                <a:latin typeface="Inter"/>
              </a:defRPr>
            </a:pPr>
            <a:r>
              <a:t>- Company profile otoritatif &amp; Laporan Tahunan</a:t>
            </a:r>
          </a:p>
          <a:p>
            <a:pPr>
              <a:spcBef>
                <a:spcPts val="800"/>
              </a:spcBef>
              <a:defRPr sz="1050">
                <a:solidFill>
                  <a:srgbClr val="D0D7DE"/>
                </a:solidFill>
                <a:latin typeface="Inter"/>
              </a:defRPr>
            </a:pPr>
            <a:r>
              <a:t>- Penyuntingan manusiawi bernas anti-AI slop</a:t>
            </a:r>
          </a:p>
          <a:p>
            <a:pPr>
              <a:spcBef>
                <a:spcPts val="800"/>
              </a:spcBef>
              <a:defRPr sz="1050">
                <a:solidFill>
                  <a:srgbClr val="D0D7DE"/>
                </a:solidFill>
                <a:latin typeface="Inter"/>
              </a:defRPr>
            </a:pPr>
            <a:r>
              <a:t>- Audit keterbacaan kognitif &amp; tipografi modern</a:t>
            </a:r>
          </a:p>
        </p:txBody>
      </p:sp>
      <p:sp>
        <p:nvSpPr>
          <p:cNvPr id="8" name="Rectangle 7"/>
          <p:cNvSpPr/>
          <p:nvPr/>
        </p:nvSpPr>
        <p:spPr>
          <a:xfrm>
            <a:off x="8046720" y="1920240"/>
            <a:ext cx="3383280"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000" b="1">
                <a:solidFill>
                  <a:srgbClr val="C5A059"/>
                </a:solidFill>
                <a:latin typeface="Inter"/>
              </a:defRPr>
            </a:pPr>
            <a:r>
              <a:t>DIVISI III</a:t>
            </a:r>
          </a:p>
          <a:p>
            <a:pPr>
              <a:spcBef>
                <a:spcPts val="800"/>
              </a:spcBef>
              <a:defRPr sz="1500" b="1">
                <a:solidFill>
                  <a:srgbClr val="FFFFFF"/>
                </a:solidFill>
                <a:latin typeface="Cinzel"/>
              </a:defRPr>
            </a:pPr>
            <a:r>
              <a:t>Publikasi Media &amp; Otoritas Digital</a:t>
            </a:r>
          </a:p>
          <a:p>
            <a:pPr>
              <a:spcBef>
                <a:spcPts val="800"/>
              </a:spcBef>
              <a:defRPr sz="1050">
                <a:solidFill>
                  <a:srgbClr val="D0D7DE"/>
                </a:solidFill>
                <a:latin typeface="Inter"/>
              </a:defRPr>
            </a:pPr>
            <a:r>
              <a:t>- Kolom opini thought leadership pakar &amp; pimpinan</a:t>
            </a:r>
          </a:p>
          <a:p>
            <a:pPr>
              <a:spcBef>
                <a:spcPts val="800"/>
              </a:spcBef>
              <a:defRPr sz="1050">
                <a:solidFill>
                  <a:srgbClr val="D0D7DE"/>
                </a:solidFill>
                <a:latin typeface="Inter"/>
              </a:defRPr>
            </a:pPr>
            <a:r>
              <a:t>- Advertorial pers di sindikasi media nasional</a:t>
            </a:r>
          </a:p>
          <a:p>
            <a:pPr>
              <a:spcBef>
                <a:spcPts val="800"/>
              </a:spcBef>
              <a:defRPr sz="1050">
                <a:solidFill>
                  <a:srgbClr val="D0D7DE"/>
                </a:solidFill>
                <a:latin typeface="Inter"/>
              </a:defRPr>
            </a:pPr>
            <a:r>
              <a:t>- Manajemen blog institusional berbasis riset kata kunci</a:t>
            </a:r>
          </a:p>
          <a:p>
            <a:pPr>
              <a:spcBef>
                <a:spcPts val="800"/>
              </a:spcBef>
              <a:defRPr sz="1050">
                <a:solidFill>
                  <a:srgbClr val="D0D7DE"/>
                </a:solidFill>
                <a:latin typeface="Inter"/>
              </a:defRPr>
            </a:pPr>
            <a:r>
              <a:t>- Strategi sitasi &amp; kredibilitas digital entitas</a:t>
            </a:r>
          </a:p>
          <a:p>
            <a:pPr>
              <a:spcBef>
                <a:spcPts val="800"/>
              </a:spcBef>
              <a:defRPr sz="1050">
                <a:solidFill>
                  <a:srgbClr val="D0D7DE"/>
                </a:solidFill>
                <a:latin typeface="Inter"/>
              </a:defRPr>
            </a:pPr>
            <a:r>
              <a:t>- Penyelarasan jejak rekam pimpinan di ruang publik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SKENARIO KEMITRAAN LEMBAGA I</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Yayasan Pendidikan, Pesantren, &amp; Organisasi Sosial</a:t>
            </a:r>
          </a:p>
          <a:p>
            <a:pPr>
              <a:spcBef>
                <a:spcPts val="400"/>
              </a:spcBef>
              <a:defRPr sz="1200">
                <a:solidFill>
                  <a:srgbClr val="94A3B8"/>
                </a:solidFill>
                <a:latin typeface="Inter"/>
              </a:defRPr>
            </a:pPr>
            <a:r>
              <a:t>Mengabadikan rekam jejak perjuangan pendiri dan menstandarisasi tata kelola kurikulum lembaga.</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04 / 10</a:t>
            </a:r>
          </a:p>
        </p:txBody>
      </p:sp>
      <p:sp>
        <p:nvSpPr>
          <p:cNvPr id="6" name="Rectangle 5"/>
          <p:cNvSpPr/>
          <p:nvPr/>
        </p:nvSpPr>
        <p:spPr>
          <a:xfrm>
            <a:off x="731520" y="1920240"/>
            <a:ext cx="512064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OBJEKTIF STRATEGIS</a:t>
            </a:r>
          </a:p>
          <a:p>
            <a:pPr>
              <a:spcBef>
                <a:spcPts val="1200"/>
              </a:spcBef>
              <a:defRPr sz="1100">
                <a:solidFill>
                  <a:srgbClr val="D0D7DE"/>
                </a:solidFill>
                <a:latin typeface="Inter"/>
              </a:defRPr>
            </a:pPr>
            <a:r>
              <a:t>- Kodifikasi Memoar &amp; Biografi Tokoh Pendiri: Mengangkat falsafah perjuangan dan nilai luhur pendiri yayasan dalam narasi sastrawi yang menggetarkan generasi penerus.</a:t>
            </a:r>
          </a:p>
          <a:p>
            <a:pPr>
              <a:spcBef>
                <a:spcPts val="1200"/>
              </a:spcBef>
              <a:defRPr sz="1100">
                <a:solidFill>
                  <a:srgbClr val="D0D7DE"/>
                </a:solidFill>
                <a:latin typeface="Inter"/>
              </a:defRPr>
            </a:pPr>
            <a:r>
              <a:t>- Dokumentasi Sejarah Abadi (Milestone Book): Menghimpun arsip foto bersejarah, linimasa pendirian lembaga, dan testimoni alumni menjadi buku rujukan resmi.</a:t>
            </a:r>
          </a:p>
          <a:p>
            <a:pPr>
              <a:spcBef>
                <a:spcPts val="1200"/>
              </a:spcBef>
              <a:defRPr sz="1100">
                <a:solidFill>
                  <a:srgbClr val="D0D7DE"/>
                </a:solidFill>
                <a:latin typeface="Inter"/>
              </a:defRPr>
            </a:pPr>
            <a:r>
              <a:t>- Monograf Kurikulum &amp; Falsafah Pembelajaran: Merapikan draf pengajaran acak menjadi pedoman buku ber-ISBN untuk standarisasi cabang yayasan di berbagai daerah.</a:t>
            </a:r>
          </a:p>
        </p:txBody>
      </p:sp>
      <p:sp>
        <p:nvSpPr>
          <p:cNvPr id="7" name="Rectangle 6"/>
          <p:cNvSpPr/>
          <p:nvPr/>
        </p:nvSpPr>
        <p:spPr>
          <a:xfrm>
            <a:off x="6217920" y="1920240"/>
            <a:ext cx="521208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SPESIFIKASI DELIVERABLE &amp; BENEFIT</a:t>
            </a:r>
          </a:p>
          <a:p>
            <a:pPr>
              <a:spcBef>
                <a:spcPts val="1200"/>
              </a:spcBef>
              <a:defRPr sz="1100">
                <a:solidFill>
                  <a:srgbClr val="D0D7DE"/>
                </a:solidFill>
                <a:latin typeface="Inter"/>
              </a:defRPr>
            </a:pPr>
            <a:r>
              <a:t>- Edisi Kolektor Hardcover Mewah: Jilid jahit benang Smyth 180 derajat buka datar, kertas Bookpaper 72 gsm ramah mata, pita pembatas sutra, dan foil emas pada sampul tebal.</a:t>
            </a:r>
          </a:p>
          <a:p>
            <a:pPr>
              <a:spcBef>
                <a:spcPts val="1200"/>
              </a:spcBef>
              <a:defRPr sz="1100">
                <a:solidFill>
                  <a:srgbClr val="D0D7DE"/>
                </a:solidFill>
                <a:latin typeface="Inter"/>
              </a:defRPr>
            </a:pPr>
            <a:r>
              <a:t>- Paket Cenderamata Kehormatan: Menjadi media diplomasi bernilai prestisius saat menerima kunjungan pejabat kementerian, donatur utama, atau tamu agung luar negeri.</a:t>
            </a:r>
          </a:p>
          <a:p>
            <a:pPr>
              <a:spcBef>
                <a:spcPts val="1200"/>
              </a:spcBef>
              <a:defRPr sz="1100">
                <a:solidFill>
                  <a:srgbClr val="D0D7DE"/>
                </a:solidFill>
                <a:latin typeface="Inter"/>
              </a:defRPr>
            </a:pPr>
            <a:r>
              <a:t>- Legalitas Lengkap: Pengurusan permohonan ISBN resmi Perpustakaan Nasional RI, deposit perpustakaan daerah, dan barcode niaga.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SKENARIO KEMITRAAN LEMBAGA II</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Universitas, Lembaga Litbang, &amp; Sivitas Akademika</a:t>
            </a:r>
          </a:p>
          <a:p>
            <a:pPr>
              <a:spcBef>
                <a:spcPts val="400"/>
              </a:spcBef>
              <a:defRPr sz="1200">
                <a:solidFill>
                  <a:srgbClr val="94A3B8"/>
                </a:solidFill>
                <a:latin typeface="Inter"/>
              </a:defRPr>
            </a:pPr>
            <a:r>
              <a:t>Mengonversi luaran penelitian ilmiah menjadi monograf referensi yang lolos kurasi ketat.</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05 / 10</a:t>
            </a:r>
          </a:p>
        </p:txBody>
      </p:sp>
      <p:sp>
        <p:nvSpPr>
          <p:cNvPr id="6" name="Rectangle 5"/>
          <p:cNvSpPr/>
          <p:nvPr/>
        </p:nvSpPr>
        <p:spPr>
          <a:xfrm>
            <a:off x="731520" y="1920240"/>
            <a:ext cx="512064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TANTANGAN AKADEMIK DIJAWAB</a:t>
            </a:r>
          </a:p>
          <a:p>
            <a:pPr>
              <a:spcBef>
                <a:spcPts val="1200"/>
              </a:spcBef>
              <a:defRPr sz="1100">
                <a:solidFill>
                  <a:srgbClr val="D0D7DE"/>
                </a:solidFill>
                <a:latin typeface="Inter"/>
              </a:defRPr>
            </a:pPr>
            <a:r>
              <a:t>- Konversi Disertasi &amp; Tesis: Merombak gaya bahasa laporan kaku menjadi buku ajar atau monograf keilmuan yang nyaman dibaca oleh komunitas akademisi luas.</a:t>
            </a:r>
          </a:p>
          <a:p>
            <a:pPr>
              <a:spcBef>
                <a:spcPts val="1200"/>
              </a:spcBef>
              <a:defRPr sz="1100">
                <a:solidFill>
                  <a:srgbClr val="D0D7DE"/>
                </a:solidFill>
                <a:latin typeface="Inter"/>
              </a:defRPr>
            </a:pPr>
            <a:r>
              <a:t>- Rekonstruksi Kebaruan (Novelty): Mempertajam celah keilmuan dan kontribusi teoritis sehingga layak dijadikan rujukan utama dalam bidangnya.</a:t>
            </a:r>
          </a:p>
          <a:p>
            <a:pPr>
              <a:spcBef>
                <a:spcPts val="1200"/>
              </a:spcBef>
              <a:defRPr sz="1100">
                <a:solidFill>
                  <a:srgbClr val="D0D7DE"/>
                </a:solidFill>
                <a:latin typeface="Inter"/>
              </a:defRPr>
            </a:pPr>
            <a:r>
              <a:t>- Audit Bebas Plagiarisme &amp; AI Slop: Memastikan skor kesamaan naskah Turnitin di bawah ambang batas standar (similarity &lt; 15%) dan terbebas dari sitasi fiktif.</a:t>
            </a:r>
          </a:p>
        </p:txBody>
      </p:sp>
      <p:sp>
        <p:nvSpPr>
          <p:cNvPr id="7" name="Rectangle 6"/>
          <p:cNvSpPr/>
          <p:nvPr/>
        </p:nvSpPr>
        <p:spPr>
          <a:xfrm>
            <a:off x="6217920" y="1920240"/>
            <a:ext cx="521208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STANDAR EDITORIAL KHUSUS</a:t>
            </a:r>
          </a:p>
          <a:p>
            <a:pPr>
              <a:spcBef>
                <a:spcPts val="1200"/>
              </a:spcBef>
              <a:defRPr sz="1100">
                <a:solidFill>
                  <a:srgbClr val="D0D7DE"/>
                </a:solidFill>
                <a:latin typeface="Inter"/>
              </a:defRPr>
            </a:pPr>
            <a:r>
              <a:t>- Sitasi Ilmiah Aktif: Manajemen daftar pustaka menggunakan metadata OpenXML dan Zotero resmi, menjamin setiap kutipan terverifikasi DOI-nya.</a:t>
            </a:r>
          </a:p>
          <a:p>
            <a:pPr>
              <a:spcBef>
                <a:spcPts val="1200"/>
              </a:spcBef>
              <a:defRPr sz="1100">
                <a:solidFill>
                  <a:srgbClr val="D0D7DE"/>
                </a:solidFill>
                <a:latin typeface="Inter"/>
              </a:defRPr>
            </a:pPr>
            <a:r>
              <a:t>- Kepatuhan Angka Kredit (KUM Dosen): Format buku monograf keilmuan disesuaikan dengan pedoman operasional penilaian angka kredit Direktorat Jenderal Diktiristek.</a:t>
            </a:r>
          </a:p>
          <a:p>
            <a:pPr>
              <a:spcBef>
                <a:spcPts val="1200"/>
              </a:spcBef>
              <a:defRPr sz="1100">
                <a:solidFill>
                  <a:srgbClr val="D0D7DE"/>
                </a:solidFill>
                <a:latin typeface="Inter"/>
              </a:defRPr>
            </a:pPr>
            <a:r>
              <a:t>- Fasilitasi Kolaborasi Penerbit Bereputasi: Kerjasama co-publishing dengan penerbit resmi untuk ISBN dan registrasi katalog publik nasional.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SKENARIO KEMITRAAN LEMBAGA III</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Korporasi, Badan Usaha, &amp; Program CSR / ESG</a:t>
            </a:r>
          </a:p>
          <a:p>
            <a:pPr>
              <a:spcBef>
                <a:spcPts val="400"/>
              </a:spcBef>
              <a:defRPr sz="1200">
                <a:solidFill>
                  <a:srgbClr val="94A3B8"/>
                </a:solidFill>
                <a:latin typeface="Inter"/>
              </a:defRPr>
            </a:pPr>
            <a:r>
              <a:t>Menerjemahkan investasi sosial dan keunggulan bisnis menjadi narasi bernilai transaksi nyata.</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06 / 10</a:t>
            </a:r>
          </a:p>
        </p:txBody>
      </p:sp>
      <p:sp>
        <p:nvSpPr>
          <p:cNvPr id="6" name="Rectangle 5"/>
          <p:cNvSpPr/>
          <p:nvPr/>
        </p:nvSpPr>
        <p:spPr>
          <a:xfrm>
            <a:off x="731520" y="1920240"/>
            <a:ext cx="512064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KEBUTUHAN STRATEGIS KORPORAT</a:t>
            </a:r>
          </a:p>
          <a:p>
            <a:pPr>
              <a:spcBef>
                <a:spcPts val="1200"/>
              </a:spcBef>
              <a:defRPr sz="1100">
                <a:solidFill>
                  <a:srgbClr val="D0D7DE"/>
                </a:solidFill>
                <a:latin typeface="Inter"/>
              </a:defRPr>
            </a:pPr>
            <a:r>
              <a:t>- Buku Laporan Dampak CSR / ESG: Mengubah angka-angka anggaran tanggung jawab sosial menjadi studi kasus humanis yang menggugah pemangku kepentingan.</a:t>
            </a:r>
          </a:p>
          <a:p>
            <a:pPr>
              <a:spcBef>
                <a:spcPts val="1200"/>
              </a:spcBef>
              <a:defRPr sz="1100">
                <a:solidFill>
                  <a:srgbClr val="D0D7DE"/>
                </a:solidFill>
                <a:latin typeface="Inter"/>
              </a:defRPr>
            </a:pPr>
            <a:r>
              <a:t>- Executive White Paper &amp; Policy Brief: Dokumen posisi industri untuk advokasi regulasi di hadapan kementerian, asosiasi bisnis, dan pembuat kebijakan.</a:t>
            </a:r>
          </a:p>
          <a:p>
            <a:pPr>
              <a:spcBef>
                <a:spcPts val="1200"/>
              </a:spcBef>
              <a:defRPr sz="1100">
                <a:solidFill>
                  <a:srgbClr val="D0D7DE"/>
                </a:solidFill>
                <a:latin typeface="Inter"/>
              </a:defRPr>
            </a:pPr>
            <a:r>
              <a:t>- Proposal Kemitraan B2B &amp; Modern Trade: Rancangan penawaran rantai pasok dengan proyeksi arus kas 5 tahun dan analisis sensitivitas risiko finansial.</a:t>
            </a:r>
          </a:p>
        </p:txBody>
      </p:sp>
      <p:sp>
        <p:nvSpPr>
          <p:cNvPr id="7" name="Rectangle 6"/>
          <p:cNvSpPr/>
          <p:nvPr/>
        </p:nvSpPr>
        <p:spPr>
          <a:xfrm>
            <a:off x="6217920" y="1920240"/>
            <a:ext cx="521208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100" b="1">
                <a:solidFill>
                  <a:srgbClr val="C5A059"/>
                </a:solidFill>
                <a:latin typeface="Inter"/>
              </a:defRPr>
            </a:pPr>
            <a:r>
              <a:t>DAYA UNGKIT &amp; PUBLIKASI</a:t>
            </a:r>
          </a:p>
          <a:p>
            <a:pPr>
              <a:spcBef>
                <a:spcPts val="1200"/>
              </a:spcBef>
              <a:defRPr sz="1100">
                <a:solidFill>
                  <a:srgbClr val="D0D7DE"/>
                </a:solidFill>
                <a:latin typeface="Inter"/>
              </a:defRPr>
            </a:pPr>
            <a:r>
              <a:t>- Dukungan Sindikasi Media Nasional: Publikasi advertorial terpadu di portal berita terverifikasi Dewan Pers untuk mengawal pengumuman aksi korporasi.</a:t>
            </a:r>
          </a:p>
          <a:p>
            <a:pPr>
              <a:spcBef>
                <a:spcPts val="1200"/>
              </a:spcBef>
              <a:defRPr sz="1100">
                <a:solidFill>
                  <a:srgbClr val="D0D7DE"/>
                </a:solidFill>
                <a:latin typeface="Inter"/>
              </a:defRPr>
            </a:pPr>
            <a:r>
              <a:t>- Kerahasiaan Data Terjamin (UU PDP): Seluruh data keuangan, rencana merger, atau strategi pasar diikat perjanjian kerahasiaan perdata resmi (NDA).</a:t>
            </a:r>
          </a:p>
          <a:p>
            <a:pPr>
              <a:spcBef>
                <a:spcPts val="1200"/>
              </a:spcBef>
              <a:defRPr sz="1100">
                <a:solidFill>
                  <a:srgbClr val="D0D7DE"/>
                </a:solidFill>
                <a:latin typeface="Inter"/>
              </a:defRPr>
            </a:pPr>
            <a:r>
              <a:t>- Perikatan Bisnis Formal: Penagihan berdokumen Surat Perjanjian Kerja (SPK) resmi PT PRISMA DIGITAL KREATIF ber-e-Meterai resmi.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STANDAR KETELITIAN REDAKSIONAL</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Empat Gerbang Verifikasi Editorial (The 4-Stage Pipeline)</a:t>
            </a:r>
          </a:p>
          <a:p>
            <a:pPr>
              <a:spcBef>
                <a:spcPts val="400"/>
              </a:spcBef>
              <a:defRPr sz="1200">
                <a:solidFill>
                  <a:srgbClr val="94A3B8"/>
                </a:solidFill>
                <a:latin typeface="Inter"/>
              </a:defRPr>
            </a:pPr>
            <a:r>
              <a:t>Setiap baris kalimat melewati saringan metodologis bertingkat sebelum dicetak atau dipublikasikan.</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07 / 10</a:t>
            </a:r>
          </a:p>
        </p:txBody>
      </p:sp>
      <p:sp>
        <p:nvSpPr>
          <p:cNvPr id="6" name="Rectangle 5"/>
          <p:cNvSpPr/>
          <p:nvPr/>
        </p:nvSpPr>
        <p:spPr>
          <a:xfrm>
            <a:off x="731520"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TAHAP 01</a:t>
            </a:r>
          </a:p>
          <a:p>
            <a:pPr>
              <a:spcBef>
                <a:spcPts val="800"/>
              </a:spcBef>
              <a:defRPr sz="1400" b="1">
                <a:solidFill>
                  <a:srgbClr val="FFFFFF"/>
                </a:solidFill>
                <a:latin typeface="Cinzel"/>
              </a:defRPr>
            </a:pPr>
            <a:r>
              <a:t>Audit Sumber &amp; Regulasi</a:t>
            </a:r>
          </a:p>
          <a:p>
            <a:pPr>
              <a:spcBef>
                <a:spcPts val="1200"/>
              </a:spcBef>
              <a:defRPr sz="1050">
                <a:solidFill>
                  <a:srgbClr val="D0D7DE"/>
                </a:solidFill>
                <a:latin typeface="Inter"/>
              </a:defRPr>
            </a:pPr>
            <a:r>
              <a:t>Pengecekan keabsahan data primer, cross-check regulasi perundang-undangan nasional, serta verifikasi kutipan ilmiah agar bebas dari klaim fiktif.</a:t>
            </a:r>
          </a:p>
        </p:txBody>
      </p:sp>
      <p:sp>
        <p:nvSpPr>
          <p:cNvPr id="7" name="Rectangle 6"/>
          <p:cNvSpPr/>
          <p:nvPr/>
        </p:nvSpPr>
        <p:spPr>
          <a:xfrm>
            <a:off x="3456432"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TAHAP 02</a:t>
            </a:r>
          </a:p>
          <a:p>
            <a:pPr>
              <a:spcBef>
                <a:spcPts val="800"/>
              </a:spcBef>
              <a:defRPr sz="1400" b="1">
                <a:solidFill>
                  <a:srgbClr val="FFFFFF"/>
                </a:solidFill>
                <a:latin typeface="Cinzel"/>
              </a:defRPr>
            </a:pPr>
            <a:r>
              <a:t>Purifikasi Anti-AI Slop</a:t>
            </a:r>
          </a:p>
          <a:p>
            <a:pPr>
              <a:spcBef>
                <a:spcPts val="1200"/>
              </a:spcBef>
              <a:defRPr sz="1050">
                <a:solidFill>
                  <a:srgbClr val="D0D7DE"/>
                </a:solidFill>
                <a:latin typeface="Inter"/>
              </a:defRPr>
            </a:pPr>
            <a:r>
              <a:t>Penyingkiran kalimat klise mesin, frasa pasif, dan jargon berulang. Menerapkan Strunk Rule 10 dan 13 untuk struktur kalimat aktif dan bertenaga.</a:t>
            </a:r>
          </a:p>
        </p:txBody>
      </p:sp>
      <p:sp>
        <p:nvSpPr>
          <p:cNvPr id="8" name="Rectangle 7"/>
          <p:cNvSpPr/>
          <p:nvPr/>
        </p:nvSpPr>
        <p:spPr>
          <a:xfrm>
            <a:off x="6181344"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TAHAP 03</a:t>
            </a:r>
          </a:p>
          <a:p>
            <a:pPr>
              <a:spcBef>
                <a:spcPts val="800"/>
              </a:spcBef>
              <a:defRPr sz="1400" b="1">
                <a:solidFill>
                  <a:srgbClr val="FFFFFF"/>
                </a:solidFill>
                <a:latin typeface="Cinzel"/>
              </a:defRPr>
            </a:pPr>
            <a:r>
              <a:t>Rekayasa Tipografi Grafika</a:t>
            </a:r>
          </a:p>
          <a:p>
            <a:pPr>
              <a:spcBef>
                <a:spcPts val="1200"/>
              </a:spcBef>
              <a:defRPr sz="1050">
                <a:solidFill>
                  <a:srgbClr val="D0D7DE"/>
                </a:solidFill>
                <a:latin typeface="Inter"/>
              </a:defRPr>
            </a:pPr>
            <a:r>
              <a:t>Tata letak presisi berbasis rasio kanonikal (Typst dan OpenXML), margin proporsional ramah baca, penataan tabel data bersih, dan hierarki visual anggun.</a:t>
            </a:r>
          </a:p>
        </p:txBody>
      </p:sp>
      <p:sp>
        <p:nvSpPr>
          <p:cNvPr id="9" name="Rectangle 8"/>
          <p:cNvSpPr/>
          <p:nvPr/>
        </p:nvSpPr>
        <p:spPr>
          <a:xfrm>
            <a:off x="8906256"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TAHAP 04</a:t>
            </a:r>
          </a:p>
          <a:p>
            <a:pPr>
              <a:spcBef>
                <a:spcPts val="800"/>
              </a:spcBef>
              <a:defRPr sz="1400" b="1">
                <a:solidFill>
                  <a:srgbClr val="FFFFFF"/>
                </a:solidFill>
                <a:latin typeface="Cinzel"/>
              </a:defRPr>
            </a:pPr>
            <a:r>
              <a:t>Legalitas Statutori &amp; Registrasi</a:t>
            </a:r>
          </a:p>
          <a:p>
            <a:pPr>
              <a:spcBef>
                <a:spcPts val="1200"/>
              </a:spcBef>
              <a:defRPr sz="1050">
                <a:solidFill>
                  <a:srgbClr val="D0D7DE"/>
                </a:solidFill>
                <a:latin typeface="Inter"/>
              </a:defRPr>
            </a:pPr>
            <a:r>
              <a:t>Pendaftaran resmi ISBN Perpustakaan Nasional RI, barcode niaga, penyerahan deposit perpustakaan daerah, dan sertifikasi hak cipta karya.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OTORITAS INTELEKTUAL &amp; KEPASTIAN HUKUM</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Kepemimpinan Kuratorial &amp; Payung Badan Usaha</a:t>
            </a:r>
          </a:p>
          <a:p>
            <a:pPr>
              <a:spcBef>
                <a:spcPts val="400"/>
              </a:spcBef>
              <a:defRPr sz="1200">
                <a:solidFill>
                  <a:srgbClr val="94A3B8"/>
                </a:solidFill>
                <a:latin typeface="Inter"/>
              </a:defRPr>
            </a:pPr>
            <a:r>
              <a:t>Memadukan ketajaman riset personal dengan kepastian hukum kontrak korporasi modern.</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08 / 10</a:t>
            </a:r>
          </a:p>
        </p:txBody>
      </p:sp>
      <p:sp>
        <p:nvSpPr>
          <p:cNvPr id="6" name="Rectangle 5"/>
          <p:cNvSpPr/>
          <p:nvPr/>
        </p:nvSpPr>
        <p:spPr>
          <a:xfrm>
            <a:off x="731520" y="1920240"/>
            <a:ext cx="512064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000" b="1">
                <a:solidFill>
                  <a:srgbClr val="C5A059"/>
                </a:solidFill>
                <a:latin typeface="Inter"/>
              </a:defRPr>
            </a:pPr>
            <a:r>
              <a:t>FOUNDER &amp; PRINCIPAL CURATOR</a:t>
            </a:r>
          </a:p>
          <a:p>
            <a:pPr>
              <a:spcBef>
                <a:spcPts val="400"/>
              </a:spcBef>
              <a:defRPr sz="1500" b="1">
                <a:solidFill>
                  <a:srgbClr val="FFFFFF"/>
                </a:solidFill>
                <a:latin typeface="Cinzel"/>
              </a:defRPr>
            </a:pPr>
            <a:r>
              <a:t>Muhammad Khoiruzzadittaqwa, S.Pd.</a:t>
            </a:r>
          </a:p>
          <a:p>
            <a:pPr>
              <a:spcBef>
                <a:spcPts val="600"/>
              </a:spcBef>
              <a:defRPr sz="980">
                <a:solidFill>
                  <a:srgbClr val="D0D7DE"/>
                </a:solidFill>
                <a:latin typeface="Inter"/>
              </a:defRPr>
            </a:pPr>
            <a:r>
              <a:t>- Pendidikan: Sarjana Pendidikan Matematika (Institut Al Bahjah, IPK 3.71, Statistika Lanjut A-).</a:t>
            </a:r>
          </a:p>
          <a:p>
            <a:pPr>
              <a:spcBef>
                <a:spcPts val="600"/>
              </a:spcBef>
              <a:defRPr sz="980">
                <a:solidFill>
                  <a:srgbClr val="D0D7DE"/>
                </a:solidFill>
                <a:latin typeface="Inter"/>
              </a:defRPr>
            </a:pPr>
            <a:r>
              <a:t>- Identitas Peneliti Resmi: Terdaftar di pangkalan data riset internasional ORCID (0000-0002-1594-9548).</a:t>
            </a:r>
          </a:p>
          <a:p>
            <a:pPr>
              <a:spcBef>
                <a:spcPts val="600"/>
              </a:spcBef>
              <a:defRPr sz="980">
                <a:solidFill>
                  <a:srgbClr val="D0D7DE"/>
                </a:solidFill>
                <a:latin typeface="Inter"/>
              </a:defRPr>
            </a:pPr>
            <a:r>
              <a:t>- Publikasi Peer-Reviewed: Penulis artikel ilmiah terbit di IJMME dan ABJME, tersitasi di Google Scholar.</a:t>
            </a:r>
          </a:p>
          <a:p>
            <a:pPr>
              <a:spcBef>
                <a:spcPts val="600"/>
              </a:spcBef>
              <a:defRPr sz="980">
                <a:solidFill>
                  <a:srgbClr val="D0D7DE"/>
                </a:solidFill>
                <a:latin typeface="Inter"/>
              </a:defRPr>
            </a:pPr>
            <a:r>
              <a:t>- Rekam Jejak 10+ Tahun: Mempertahankan reputasi bintang 5.0 / 5.0 di platform kurasi independen.</a:t>
            </a:r>
          </a:p>
          <a:p>
            <a:pPr>
              <a:spcBef>
                <a:spcPts val="600"/>
              </a:spcBef>
              <a:defRPr sz="980">
                <a:solidFill>
                  <a:srgbClr val="D0D7DE"/>
                </a:solidFill>
                <a:latin typeface="Inter"/>
              </a:defRPr>
            </a:pPr>
            <a:r>
              <a:t>- Portofolio Dokumen Strategis: Menulis 40+ proposal bisnis, pemodelan finansial 5 tahun, dan SOP kelembagaan.</a:t>
            </a:r>
          </a:p>
          <a:p>
            <a:pPr>
              <a:spcBef>
                <a:spcPts val="600"/>
              </a:spcBef>
              <a:defRPr sz="980">
                <a:solidFill>
                  <a:srgbClr val="D0D7DE"/>
                </a:solidFill>
                <a:latin typeface="Inter"/>
              </a:defRPr>
            </a:pPr>
            <a:r>
              <a:t>- Pengalaman Eksekutif: Sekretaris Eksekutif Divisi Pendidikan Yayasan Al-Bahjah Cirebon.</a:t>
            </a:r>
          </a:p>
        </p:txBody>
      </p:sp>
      <p:sp>
        <p:nvSpPr>
          <p:cNvPr id="7" name="Rectangle 6"/>
          <p:cNvSpPr/>
          <p:nvPr/>
        </p:nvSpPr>
        <p:spPr>
          <a:xfrm>
            <a:off x="6217920" y="1920240"/>
            <a:ext cx="521208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lstStyle/>
          <a:p>
            <a:pPr algn="ctr">
              <a:defRPr sz="1000" b="1">
                <a:solidFill>
                  <a:srgbClr val="C5A059"/>
                </a:solidFill>
                <a:latin typeface="Inter"/>
              </a:defRPr>
            </a:pPr>
            <a:r>
              <a:t>PAYUNG HUKUM KORPORASI</a:t>
            </a:r>
          </a:p>
          <a:p>
            <a:pPr>
              <a:spcBef>
                <a:spcPts val="400"/>
              </a:spcBef>
              <a:defRPr sz="1500" b="1">
                <a:solidFill>
                  <a:srgbClr val="FFFFFF"/>
                </a:solidFill>
                <a:latin typeface="Cinzel"/>
              </a:defRPr>
            </a:pPr>
            <a:r>
              <a:t>PT PRISMA DIGITAL KREATIF</a:t>
            </a:r>
          </a:p>
          <a:p>
            <a:pPr>
              <a:spcBef>
                <a:spcPts val="600"/>
              </a:spcBef>
              <a:defRPr sz="980">
                <a:solidFill>
                  <a:srgbClr val="D0D7DE"/>
                </a:solidFill>
                <a:latin typeface="Inter"/>
              </a:defRPr>
            </a:pPr>
            <a:r>
              <a:t>- Klasifikasi Baku (KBLI): KBLI 73100 (Aktivitas Periklanan dan Komunikasi Terdaftar).</a:t>
            </a:r>
          </a:p>
          <a:p>
            <a:pPr>
              <a:spcBef>
                <a:spcPts val="600"/>
              </a:spcBef>
              <a:defRPr sz="980">
                <a:solidFill>
                  <a:srgbClr val="D0D7DE"/>
                </a:solidFill>
                <a:latin typeface="Inter"/>
              </a:defRPr>
            </a:pPr>
            <a:r>
              <a:t>- Nomor Induk Berusaha (NIB): 1801250039976.</a:t>
            </a:r>
          </a:p>
          <a:p>
            <a:pPr>
              <a:spcBef>
                <a:spcPts val="600"/>
              </a:spcBef>
              <a:defRPr sz="980">
                <a:solidFill>
                  <a:srgbClr val="D0D7DE"/>
                </a:solidFill>
                <a:latin typeface="Inter"/>
              </a:defRPr>
            </a:pPr>
            <a:r>
              <a:t>- TDPSE Kominfo RI: 017014.01/DJAI.PSE/01/2025.</a:t>
            </a:r>
          </a:p>
          <a:p>
            <a:pPr>
              <a:spcBef>
                <a:spcPts val="600"/>
              </a:spcBef>
              <a:defRPr sz="980">
                <a:solidFill>
                  <a:srgbClr val="D0D7DE"/>
                </a:solidFill>
                <a:latin typeface="Inter"/>
              </a:defRPr>
            </a:pPr>
            <a:r>
              <a:t>- Keabsahan Kontrak Perdata: Perjanjian Kerja (SPK) ber-e-Meterai resmi Peruri sah menurut UU ITE No. 1/2024.</a:t>
            </a:r>
          </a:p>
          <a:p>
            <a:pPr>
              <a:spcBef>
                <a:spcPts val="600"/>
              </a:spcBef>
              <a:defRPr sz="980">
                <a:solidFill>
                  <a:srgbClr val="D0D7DE"/>
                </a:solidFill>
                <a:latin typeface="Inter"/>
              </a:defRPr>
            </a:pPr>
            <a:r>
              <a:t>- Tata Kelola Finansial: Rekening Giro Perusahaan resmi atas nama PT PRISMA DIGITAL KREATIF.</a:t>
            </a:r>
          </a:p>
          <a:p>
            <a:pPr>
              <a:spcBef>
                <a:spcPts val="600"/>
              </a:spcBef>
              <a:defRPr sz="980">
                <a:solidFill>
                  <a:srgbClr val="D0D7DE"/>
                </a:solidFill>
                <a:latin typeface="Inter"/>
              </a:defRPr>
            </a:pPr>
            <a:r>
              <a:t>- Dukungan Rekening Bersama: Opsi Escrow pihak ketiga melalui rekber Sribu.com, Projects.co.id, dan Upwork.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TATA KELOLA KOLABORASI</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Model Kerjasama Fleksibel &amp; Keamanan Transaksi</a:t>
            </a:r>
          </a:p>
          <a:p>
            <a:pPr>
              <a:spcBef>
                <a:spcPts val="400"/>
              </a:spcBef>
              <a:defRPr sz="1200">
                <a:solidFill>
                  <a:srgbClr val="94A3B8"/>
                </a:solidFill>
                <a:latin typeface="Inter"/>
              </a:defRPr>
            </a:pPr>
            <a:r>
              <a:t>Menyesuaikan dengan siklus anggaran tahunan dan kebutuhan operasional lembaga Anda.</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09 / 10</a:t>
            </a:r>
          </a:p>
        </p:txBody>
      </p:sp>
      <p:sp>
        <p:nvSpPr>
          <p:cNvPr id="6" name="Rectangle 5"/>
          <p:cNvSpPr/>
          <p:nvPr/>
        </p:nvSpPr>
        <p:spPr>
          <a:xfrm>
            <a:off x="731520"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SKEMA I</a:t>
            </a:r>
          </a:p>
          <a:p>
            <a:pPr>
              <a:spcBef>
                <a:spcPts val="800"/>
              </a:spcBef>
              <a:defRPr sz="1400" b="1">
                <a:solidFill>
                  <a:srgbClr val="FFFFFF"/>
                </a:solidFill>
                <a:latin typeface="Cinzel"/>
              </a:defRPr>
            </a:pPr>
            <a:r>
              <a:t>Penugasan Ad-Hoc Mandiri</a:t>
            </a:r>
          </a:p>
          <a:p>
            <a:pPr>
              <a:spcBef>
                <a:spcPts val="1200"/>
              </a:spcBef>
              <a:defRPr sz="1050">
                <a:solidFill>
                  <a:srgbClr val="D0D7DE"/>
                </a:solidFill>
                <a:latin typeface="Inter"/>
              </a:defRPr>
            </a:pPr>
            <a:r>
              <a:t>Penyelesaian naskah berbasis per proyek tunggal (buku monograf, 1 white paper, atau proposal bisnis spesifik) dengan ruang lingkup dan tenggat waktu pasti.</a:t>
            </a:r>
          </a:p>
        </p:txBody>
      </p:sp>
      <p:sp>
        <p:nvSpPr>
          <p:cNvPr id="7" name="Rectangle 6"/>
          <p:cNvSpPr/>
          <p:nvPr/>
        </p:nvSpPr>
        <p:spPr>
          <a:xfrm>
            <a:off x="3456432"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SKEMA II</a:t>
            </a:r>
          </a:p>
          <a:p>
            <a:pPr>
              <a:spcBef>
                <a:spcPts val="800"/>
              </a:spcBef>
              <a:defRPr sz="1400" b="1">
                <a:solidFill>
                  <a:srgbClr val="FFFFFF"/>
                </a:solidFill>
                <a:latin typeface="Cinzel"/>
              </a:defRPr>
            </a:pPr>
            <a:r>
              <a:t>Audit Diagnostic Blueprint</a:t>
            </a:r>
          </a:p>
          <a:p>
            <a:pPr>
              <a:spcBef>
                <a:spcPts val="1200"/>
              </a:spcBef>
              <a:defRPr sz="1050">
                <a:solidFill>
                  <a:srgbClr val="D0D7DE"/>
                </a:solidFill>
                <a:latin typeface="Inter"/>
              </a:defRPr>
            </a:pPr>
            <a:r>
              <a:t>Penelaahan draf naskah mentah yang sudah dimiliki lembaga, uji Turnitin, perumusan kerangka perbaikan, dan cetak biru narasi sebelum masuk tahap produksi.</a:t>
            </a:r>
          </a:p>
        </p:txBody>
      </p:sp>
      <p:sp>
        <p:nvSpPr>
          <p:cNvPr id="8" name="Rectangle 7"/>
          <p:cNvSpPr/>
          <p:nvPr/>
        </p:nvSpPr>
        <p:spPr>
          <a:xfrm>
            <a:off x="6181344"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SKEMA III</a:t>
            </a:r>
          </a:p>
          <a:p>
            <a:pPr>
              <a:spcBef>
                <a:spcPts val="800"/>
              </a:spcBef>
              <a:defRPr sz="1400" b="1">
                <a:solidFill>
                  <a:srgbClr val="FFFFFF"/>
                </a:solidFill>
                <a:latin typeface="Cinzel"/>
              </a:defRPr>
            </a:pPr>
            <a:r>
              <a:t>Payung Kemitraan (MoU Retainer)</a:t>
            </a:r>
          </a:p>
          <a:p>
            <a:pPr>
              <a:spcBef>
                <a:spcPts val="1200"/>
              </a:spcBef>
              <a:defRPr sz="1050">
                <a:solidFill>
                  <a:srgbClr val="D0D7DE"/>
                </a:solidFill>
                <a:latin typeface="Inter"/>
              </a:defRPr>
            </a:pPr>
            <a:r>
              <a:t>Kerjasama berkala tahunan untuk mendampingi seluruh kebutuhan penulisan laporan dewan pengawas, buletin riset keilmuan, dan publikasi opini media lembaga.</a:t>
            </a:r>
          </a:p>
        </p:txBody>
      </p:sp>
      <p:sp>
        <p:nvSpPr>
          <p:cNvPr id="9" name="Rectangle 8"/>
          <p:cNvSpPr/>
          <p:nvPr/>
        </p:nvSpPr>
        <p:spPr>
          <a:xfrm>
            <a:off x="8906256" y="1920240"/>
            <a:ext cx="2542032" cy="4023360"/>
          </a:xfrm>
          <a:prstGeom prst="rect">
            <a:avLst/>
          </a:prstGeom>
          <a:solidFill>
            <a:srgbClr val="111620"/>
          </a:solidFill>
          <a:ln w="12700">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000" b="1">
                <a:solidFill>
                  <a:srgbClr val="C5A059"/>
                </a:solidFill>
                <a:latin typeface="Inter"/>
              </a:defRPr>
            </a:pPr>
            <a:r>
              <a:t>SKEMA IV</a:t>
            </a:r>
          </a:p>
          <a:p>
            <a:pPr>
              <a:spcBef>
                <a:spcPts val="800"/>
              </a:spcBef>
              <a:defRPr sz="1400" b="1">
                <a:solidFill>
                  <a:srgbClr val="FFFFFF"/>
                </a:solidFill>
                <a:latin typeface="Cinzel"/>
              </a:defRPr>
            </a:pPr>
            <a:r>
              <a:t>Program Hibah Publikasi &amp; CSR</a:t>
            </a:r>
          </a:p>
          <a:p>
            <a:pPr>
              <a:spcBef>
                <a:spcPts val="1200"/>
              </a:spcBef>
              <a:defRPr sz="1050">
                <a:solidFill>
                  <a:srgbClr val="D0D7DE"/>
                </a:solidFill>
                <a:latin typeface="Inter"/>
              </a:defRPr>
            </a:pPr>
            <a:r>
              <a:t>Paket penulisan dan pencetakan buku yang dibiayai melalui alokasi dana tanggung jawab sosial (CSR) atau hibah riset eksternal kemitraan.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7"/>
          </a:solidFill>
          <a:ln>
            <a:solidFill>
              <a:srgbClr val="0B0F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698480" cy="365760"/>
          </a:xfrm>
          <a:prstGeom prst="rect">
            <a:avLst/>
          </a:prstGeom>
          <a:noFill/>
        </p:spPr>
        <p:txBody>
          <a:bodyPr wrap="square" lIns="0" tIns="0" rIns="0" bIns="0">
            <a:spAutoFit/>
          </a:bodyPr>
          <a:lstStyle/>
          <a:p>
            <a:pPr>
              <a:defRPr sz="1000" b="1">
                <a:solidFill>
                  <a:srgbClr val="C5A059"/>
                </a:solidFill>
                <a:latin typeface="Inter"/>
              </a:defRPr>
            </a:pPr>
            <a:r>
              <a:t>LANGKAH INISIASI KEMITRAAN</a:t>
            </a:r>
          </a:p>
        </p:txBody>
      </p:sp>
      <p:sp>
        <p:nvSpPr>
          <p:cNvPr id="4" name="TextBox 3"/>
          <p:cNvSpPr txBox="1"/>
          <p:nvPr/>
        </p:nvSpPr>
        <p:spPr>
          <a:xfrm>
            <a:off x="731520" y="868680"/>
            <a:ext cx="10698480" cy="685800"/>
          </a:xfrm>
          <a:prstGeom prst="rect">
            <a:avLst/>
          </a:prstGeom>
          <a:noFill/>
        </p:spPr>
        <p:txBody>
          <a:bodyPr wrap="square" lIns="0" tIns="0" rIns="0" bIns="0">
            <a:spAutoFit/>
          </a:bodyPr>
          <a:lstStyle/>
          <a:p>
            <a:pPr>
              <a:defRPr sz="2400" b="1">
                <a:solidFill>
                  <a:srgbClr val="FFFFFF"/>
                </a:solidFill>
                <a:latin typeface="Cinzel"/>
              </a:defRPr>
            </a:pPr>
            <a:r>
              <a:t>Konsultasi Kuratorial Awal Tanpa Komitmen Biaya</a:t>
            </a:r>
          </a:p>
          <a:p>
            <a:pPr>
              <a:spcBef>
                <a:spcPts val="400"/>
              </a:spcBef>
              <a:defRPr sz="1200">
                <a:solidFill>
                  <a:srgbClr val="94A3B8"/>
                </a:solidFill>
                <a:latin typeface="Inter"/>
              </a:defRPr>
            </a:pPr>
            <a:r>
              <a:t>Sampaikan kerangka naskah atau rencana proyek Anda untuk ditelaah kelayakannya oleh tim kurator.</a:t>
            </a:r>
          </a:p>
        </p:txBody>
      </p:sp>
      <p:sp>
        <p:nvSpPr>
          <p:cNvPr id="5" name="TextBox 4"/>
          <p:cNvSpPr txBox="1"/>
          <p:nvPr/>
        </p:nvSpPr>
        <p:spPr>
          <a:xfrm>
            <a:off x="731520" y="6309360"/>
            <a:ext cx="10698480" cy="320040"/>
          </a:xfrm>
          <a:prstGeom prst="rect">
            <a:avLst/>
          </a:prstGeom>
          <a:noFill/>
        </p:spPr>
        <p:txBody>
          <a:bodyPr wrap="square" lIns="0" tIns="0" rIns="0" bIns="0">
            <a:spAutoFit/>
          </a:bodyPr>
          <a:lstStyle/>
          <a:p>
            <a:pPr>
              <a:defRPr sz="900">
                <a:solidFill>
                  <a:srgbClr val="94A3B8"/>
                </a:solidFill>
                <a:latin typeface="Inter"/>
              </a:defRPr>
            </a:pPr>
            <a:r>
              <a:t>PRADIKTIF WRITING &amp; PUBLISHING (ilmify.id)  |  PT PRISMA DIGITAL KREATIF  |  Slide 10 / 10</a:t>
            </a:r>
          </a:p>
        </p:txBody>
      </p:sp>
      <p:sp>
        <p:nvSpPr>
          <p:cNvPr id="6" name="Rectangle 5"/>
          <p:cNvSpPr/>
          <p:nvPr/>
        </p:nvSpPr>
        <p:spPr>
          <a:xfrm>
            <a:off x="731520" y="1920240"/>
            <a:ext cx="10698480" cy="4023360"/>
          </a:xfrm>
          <a:prstGeom prst="rect">
            <a:avLst/>
          </a:prstGeom>
          <a:solidFill>
            <a:srgbClr val="111620"/>
          </a:solidFill>
          <a:ln>
            <a:solidFill>
              <a:srgbClr val="263042"/>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bIns="365760"/>
          <a:lstStyle/>
          <a:p>
            <a:pPr algn="ctr">
              <a:defRPr sz="1100" b="1">
                <a:solidFill>
                  <a:srgbClr val="C5A059"/>
                </a:solidFill>
                <a:latin typeface="Inter"/>
              </a:defRPr>
            </a:pPr>
            <a:r>
              <a:t>TIGA LANGKAH AWAL KOLABORASI DIGNIFIED ASYNC</a:t>
            </a:r>
          </a:p>
          <a:p>
            <a:pPr>
              <a:spcBef>
                <a:spcPts val="1200"/>
              </a:spcBef>
              <a:defRPr sz="1150">
                <a:solidFill>
                  <a:srgbClr val="D0D7DE"/>
                </a:solidFill>
                <a:latin typeface="Inter"/>
              </a:defRPr>
            </a:pPr>
            <a:r>
              <a:t>1. Pengisian Formulir Ringkasan Naskah: Sampaikan topik gagasan, draf kasar yang dimiliki, dan target luaran melalui formulir mandiri di situs resmi https://ilmify.id/brief/</a:t>
            </a:r>
          </a:p>
          <a:p>
            <a:pPr>
              <a:spcBef>
                <a:spcPts val="1200"/>
              </a:spcBef>
              <a:defRPr sz="1150">
                <a:solidFill>
                  <a:srgbClr val="D0D7DE"/>
                </a:solidFill>
                <a:latin typeface="Inter"/>
              </a:defRPr>
            </a:pPr>
            <a:r>
              <a:t>2. Telaah Kelayakan &amp; Lembar Ruang Lingkup: Tim kurator menyiapkan lembar ruang lingkup kerja (scope of work), estimasi ketebalan/waktu, dan rekomendasi model publikasi dalam 2 hari kerja.</a:t>
            </a:r>
          </a:p>
          <a:p>
            <a:pPr>
              <a:spcBef>
                <a:spcPts val="1200"/>
              </a:spcBef>
              <a:defRPr sz="1150">
                <a:solidFill>
                  <a:srgbClr val="D0D7DE"/>
                </a:solidFill>
                <a:latin typeface="Inter"/>
              </a:defRPr>
            </a:pPr>
            <a:r>
              <a:t>3. Penerbitan SPK &amp; Perlindungan Kerahasiaan (NDA): Penandatanganan Surat Perjanjian Kerja resmi ber-e-Meterai untuk mengikat kerahasiaan data sebelum naskah lengkap diserahkan.</a:t>
            </a:r>
          </a:p>
          <a:p>
            <a:pPr>
              <a:spcBef>
                <a:spcPts val="2000"/>
              </a:spcBef>
              <a:defRPr sz="1100" b="1">
                <a:solidFill>
                  <a:srgbClr val="C5A059"/>
                </a:solidFill>
                <a:latin typeface="Inter"/>
              </a:defRPr>
            </a:pPr>
            <a:r>
              <a:t>SALURAN KOMUNIKASI RESMI</a:t>
            </a:r>
          </a:p>
          <a:p>
            <a:pPr>
              <a:spcBef>
                <a:spcPts val="600"/>
              </a:spcBef>
              <a:defRPr sz="1100">
                <a:solidFill>
                  <a:srgbClr val="E5C98F"/>
                </a:solidFill>
                <a:latin typeface="Inter"/>
              </a:defRPr>
            </a:pPr>
            <a:r>
              <a:t>WhatsApp Dialog Langsung: +62 823-1636-3177  |  Surel: pradiktif.publishing@gmail.com</a:t>
            </a:r>
            <a:br/>
            <a:r>
              <a:t>Portal Resmi: https://ilmify.id  |  Lokasi Studio: Cirebon, Jawa Barat, Indonesia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